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embeddedFontLst>
    <p:embeddedFont>
      <p:font typeface="Roboto Slab"/>
      <p:regular r:id="rId19"/>
    </p:embeddedFont>
    <p:embeddedFont>
      <p:font typeface="Roboto Slab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://www.company.local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image" Target="../media/image-10-4.png"/><Relationship Id="rId6" Type="http://schemas.openxmlformats.org/officeDocument/2006/relationships/image" Target="../media/image-10-5.png"/><Relationship Id="rId7" Type="http://schemas.openxmlformats.org/officeDocument/2006/relationships/slideLayout" Target="../slideLayouts/slideLayout11.xml"/><Relationship Id="rId8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slideLayout" Target="../slideLayouts/slideLayout5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0" Type="http://schemas.openxmlformats.org/officeDocument/2006/relationships/hyperlink" Target="http://www.company.local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1" Type="http://schemas.openxmlformats.org/officeDocument/2006/relationships/image" Target="../media/image-7-10.png"/><Relationship Id="rId12" Type="http://schemas.openxmlformats.org/officeDocument/2006/relationships/image" Target="../media/image-7-11.png"/><Relationship Id="rId13" Type="http://schemas.openxmlformats.org/officeDocument/2006/relationships/image" Target="../media/image-7-12.svg"/><Relationship Id="rId14" Type="http://schemas.openxmlformats.org/officeDocument/2006/relationships/slideLayout" Target="../slideLayouts/slideLayout8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Dual-Branch Network Design &amp;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Enhancing Connectivity, Security, and Scalability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603" y="598051"/>
            <a:ext cx="6286143" cy="5620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Validation &amp; Proof of Concept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603" y="1519833"/>
            <a:ext cx="1337119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Adham Ashraf -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64500" y="2009894"/>
            <a:ext cx="22860" cy="5131475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sp>
        <p:nvSpPr>
          <p:cNvPr id="5" name="Shape 3"/>
          <p:cNvSpPr/>
          <p:nvPr/>
        </p:nvSpPr>
        <p:spPr>
          <a:xfrm>
            <a:off x="741640" y="2200751"/>
            <a:ext cx="359688" cy="22860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7051" y="2144732"/>
            <a:ext cx="134898" cy="13489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484114" y="2071688"/>
            <a:ext cx="231898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Physical Connectivity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484114" y="2460665"/>
            <a:ext cx="125166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All links verified as "green" in Packet Tracer, confirming successful physical interconnections across the network.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1640" y="3298984"/>
            <a:ext cx="359688" cy="22860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51" y="3242965"/>
            <a:ext cx="134898" cy="1348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484114" y="3169920"/>
            <a:ext cx="2854762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Inter-VLAN &amp; Inter-Branch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484114" y="3558897"/>
            <a:ext cx="125166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 ping tests confirmed seamless communication both between different VLANs within a branch and between devices in separate branches.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741640" y="4397216"/>
            <a:ext cx="359688" cy="22860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51" y="4341197"/>
            <a:ext cx="134898" cy="13489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484114" y="4268153"/>
            <a:ext cx="22486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Service Access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1484114" y="4657130"/>
            <a:ext cx="125166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DHCP clients successfully obtained IPs, DNS allowed web access to </a:t>
            </a:r>
            <a:pPr algn="l"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www.company.local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and NAT enabled internet access for private networks.</a:t>
            </a:r>
            <a:endParaRPr lang="en-US" sz="1400" dirty="0"/>
          </a:p>
        </p:txBody>
      </p:sp>
      <p:sp>
        <p:nvSpPr>
          <p:cNvPr id="17" name="Shape 12"/>
          <p:cNvSpPr/>
          <p:nvPr/>
        </p:nvSpPr>
        <p:spPr>
          <a:xfrm>
            <a:off x="741640" y="5495449"/>
            <a:ext cx="359688" cy="22860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051" y="5439430"/>
            <a:ext cx="134898" cy="13489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484114" y="5366385"/>
            <a:ext cx="22486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Validation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1484114" y="5755362"/>
            <a:ext cx="125166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ACLs effectively blocked Sales from HR/IT, and port security successfully triggered a port shutdown upon an unauthorised device connection.</a:t>
            </a:r>
            <a:endParaRPr lang="en-US" sz="1400" dirty="0"/>
          </a:p>
        </p:txBody>
      </p:sp>
      <p:sp>
        <p:nvSpPr>
          <p:cNvPr id="21" name="Shape 15"/>
          <p:cNvSpPr/>
          <p:nvPr/>
        </p:nvSpPr>
        <p:spPr>
          <a:xfrm>
            <a:off x="741640" y="6593681"/>
            <a:ext cx="359688" cy="22860"/>
          </a:xfrm>
          <a:prstGeom prst="roundRect">
            <a:avLst>
              <a:gd name="adj" fmla="val 118043"/>
            </a:avLst>
          </a:prstGeom>
          <a:solidFill>
            <a:srgbClr val="CFD2D8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51" y="6537662"/>
            <a:ext cx="134898" cy="134898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484114" y="6464618"/>
            <a:ext cx="2248614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Redundancy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1484114" y="6853595"/>
            <a:ext cx="12516683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Simulated link failure demonstrated STP's rapid convergence, highlighting the network's resilience and fault tolerance capabilities.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629603" y="7343656"/>
            <a:ext cx="13371195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Systematic verification ensured all implemented configurations functioned as intended and comprehensively met the project objectives.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837"/>
            <a:ext cx="7860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Success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54342"/>
            <a:ext cx="3678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Summary of Achievements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488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successfully designed and implemented a fully functional dual-branch network solution.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668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Connectivity: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Validated seamless communication via OSPF routing and Inter-VLAN routing.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0908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Enforced robust access control via Port Security and ACLs.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512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Services: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Successfully deployed active DHCP, DNS, and NAT configurations.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54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Learnings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59488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Through this project, we moved beyond theory to practical application. We mastered the integration of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switching, routing, and security protocols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into a unified architecture and developed critical troubleshooting skills for resolving complex network conflicts.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30260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 You!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40750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7780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Any Questions?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0130"/>
            <a:ext cx="8093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Project Overview &amp;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963811" y="3039070"/>
            <a:ext cx="30480" cy="320040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4" name="Shape 2"/>
          <p:cNvSpPr/>
          <p:nvPr/>
        </p:nvSpPr>
        <p:spPr>
          <a:xfrm>
            <a:off x="933331" y="3278981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E5E5E5"/>
          </a:solidFill>
          <a:ln/>
        </p:spPr>
      </p:sp>
      <p:sp>
        <p:nvSpPr>
          <p:cNvPr id="5" name="Shape 3"/>
          <p:cNvSpPr/>
          <p:nvPr/>
        </p:nvSpPr>
        <p:spPr>
          <a:xfrm>
            <a:off x="878800" y="3209211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871186" y="31169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Goal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871186" y="3607356"/>
            <a:ext cx="11965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 and simulate a secure, scalable dual-branch network using Cisco Packet Tracer.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933331" y="4663797"/>
            <a:ext cx="453628" cy="30480"/>
          </a:xfrm>
          <a:prstGeom prst="roundRect">
            <a:avLst>
              <a:gd name="adj" fmla="val 111628"/>
            </a:avLst>
          </a:prstGeom>
          <a:solidFill>
            <a:srgbClr val="E5E5E5"/>
          </a:solidFill>
          <a:ln/>
        </p:spPr>
      </p:sp>
      <p:sp>
        <p:nvSpPr>
          <p:cNvPr id="9" name="Shape 7"/>
          <p:cNvSpPr/>
          <p:nvPr/>
        </p:nvSpPr>
        <p:spPr>
          <a:xfrm>
            <a:off x="878800" y="4594027"/>
            <a:ext cx="170021" cy="170021"/>
          </a:xfrm>
          <a:prstGeom prst="roundRect">
            <a:avLst>
              <a:gd name="adj" fmla="val 268908"/>
            </a:avLst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1871186" y="45017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Deliverables: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871186" y="4992172"/>
            <a:ext cx="11965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connectivity between Branch 1 &amp; Branch 2.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871186" y="5434370"/>
            <a:ext cx="11965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Robust security (ACLs, Port Security) and redundancy (STP).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1871186" y="5876568"/>
            <a:ext cx="1196542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Core services implementation (DHCP, DNS, NAT).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2777"/>
            <a:ext cx="7509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Strategic Network Planning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51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Mesk Khaled -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Planning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247311"/>
            <a:ext cx="397954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Designing the Traffic Flow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04893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Analyzed organizational needs and enforced VLAN segmentation (HR, IT, Sales) to isolate traffic and enhance security.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35798"/>
            <a:ext cx="397954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Implemented a VLAN strategy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(VLANs 10, 20, 30, etc.) to isolate broadcast domains and improve security.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4357" y="3247311"/>
            <a:ext cx="39781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IP Addressing Architecture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4357" y="3904893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a Class C (/24) addressing scheme, providing 254 usable IPs per VLAN to accommodate future growth without reconfiguration.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3247311"/>
            <a:ext cx="397811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Standardization &amp; Blueprinting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3496" y="3904893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Established strict naming conventions and Gateway standards to ensure consistency.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5072896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Defined the "Router-on-a-Stick" topology to enable efficient Inter-VLAN routing.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970" y="657939"/>
            <a:ext cx="8152090" cy="638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Network Architecture &amp; Topology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4970" y="1602700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Basmala Moataz -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Topology Design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4970" y="2159318"/>
            <a:ext cx="6498074" cy="2489121"/>
          </a:xfrm>
          <a:prstGeom prst="roundRect">
            <a:avLst>
              <a:gd name="adj" fmla="val 123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7830" y="2182177"/>
            <a:ext cx="6452354" cy="612815"/>
          </a:xfrm>
          <a:prstGeom prst="roundRect">
            <a:avLst>
              <a:gd name="adj" fmla="val 524"/>
            </a:avLst>
          </a:prstGeom>
          <a:solidFill>
            <a:srgbClr val="E9ECF2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810833" y="2335411"/>
            <a:ext cx="306348" cy="30634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2023" y="2999184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Dual-Branch Setup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942023" y="3440906"/>
            <a:ext cx="604397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 two-branch structure (Branch 1 &amp; Branch 2) and their unique requirements.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237" y="2159318"/>
            <a:ext cx="6498193" cy="2489121"/>
          </a:xfrm>
          <a:prstGeom prst="roundRect">
            <a:avLst>
              <a:gd name="adj" fmla="val 1231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40097" y="2182177"/>
            <a:ext cx="6452473" cy="612815"/>
          </a:xfrm>
          <a:prstGeom prst="roundRect">
            <a:avLst>
              <a:gd name="adj" fmla="val 524"/>
            </a:avLst>
          </a:prstGeom>
          <a:solidFill>
            <a:srgbClr val="E9ECF2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13100" y="2335411"/>
            <a:ext cx="306348" cy="30634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44289" y="2999184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Core Components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644289" y="3440906"/>
            <a:ext cx="6044089" cy="980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branch features a Cisco 2911 Router for inter-VLAN routing, WAN link, NAT, DHCP/DNS, and Cisco 2960 Layer 2 Switches for VLAN segmentation and redundancy.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714970" y="4852630"/>
            <a:ext cx="6498074" cy="2162294"/>
          </a:xfrm>
          <a:prstGeom prst="roundRect">
            <a:avLst>
              <a:gd name="adj" fmla="val 141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37830" y="4875490"/>
            <a:ext cx="6452354" cy="612815"/>
          </a:xfrm>
          <a:prstGeom prst="roundRect">
            <a:avLst>
              <a:gd name="adj" fmla="val 524"/>
            </a:avLst>
          </a:prstGeom>
          <a:solidFill>
            <a:srgbClr val="E9ECF2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10833" y="5028724"/>
            <a:ext cx="306348" cy="30634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42023" y="5692497"/>
            <a:ext cx="277641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End Devices &amp; Services</a:t>
            </a:r>
            <a:endParaRPr lang="en-US" sz="2000" dirty="0"/>
          </a:p>
        </p:txBody>
      </p:sp>
      <p:sp>
        <p:nvSpPr>
          <p:cNvPr id="18" name="Text 13"/>
          <p:cNvSpPr/>
          <p:nvPr/>
        </p:nvSpPr>
        <p:spPr>
          <a:xfrm>
            <a:off x="942023" y="6134219"/>
            <a:ext cx="6043970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PCs for HR, IT, and Sales departments, along with a shared Web Server in Branch 1 hosting DNS, DHCP, and Web services.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417237" y="4852630"/>
            <a:ext cx="6498193" cy="2162294"/>
          </a:xfrm>
          <a:prstGeom prst="roundRect">
            <a:avLst>
              <a:gd name="adj" fmla="val 1417"/>
            </a:avLst>
          </a:prstGeom>
          <a:solidFill>
            <a:srgbClr val="FBFCFE"/>
          </a:solidFill>
          <a:ln w="22860">
            <a:solidFill>
              <a:srgbClr val="CFD2D8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40097" y="4875490"/>
            <a:ext cx="6452473" cy="612815"/>
          </a:xfrm>
          <a:prstGeom prst="roundRect">
            <a:avLst>
              <a:gd name="adj" fmla="val 524"/>
            </a:avLst>
          </a:prstGeom>
          <a:solidFill>
            <a:srgbClr val="E9ECF2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13100" y="5028724"/>
            <a:ext cx="306348" cy="306348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44289" y="5692497"/>
            <a:ext cx="2553772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WAN Link</a:t>
            </a:r>
            <a:endParaRPr lang="en-US" sz="2000" dirty="0"/>
          </a:p>
        </p:txBody>
      </p:sp>
      <p:sp>
        <p:nvSpPr>
          <p:cNvPr id="23" name="Text 17"/>
          <p:cNvSpPr/>
          <p:nvPr/>
        </p:nvSpPr>
        <p:spPr>
          <a:xfrm>
            <a:off x="7644289" y="6134219"/>
            <a:ext cx="6044089" cy="653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critical serial connection established between Branch 1 and Branch 2 routers for seamless communication.</a:t>
            </a:r>
            <a:endParaRPr lang="en-US" sz="1600" dirty="0"/>
          </a:p>
        </p:txBody>
      </p:sp>
      <p:sp>
        <p:nvSpPr>
          <p:cNvPr id="24" name="Text 18"/>
          <p:cNvSpPr/>
          <p:nvPr/>
        </p:nvSpPr>
        <p:spPr>
          <a:xfrm>
            <a:off x="714970" y="7244715"/>
            <a:ext cx="13200459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contribution focuses on translating the abstract network plan into a precise, visual, and functional model within Cisco Packet Tracer.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2223" y="652105"/>
            <a:ext cx="655593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Implementation Environment: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642223" y="1298853"/>
            <a:ext cx="4587478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Cisco Packet Tracer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642223" y="2147411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Asmaa Mahmoud - 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Packet Tracer Setup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42223" y="2716054"/>
            <a:ext cx="449115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Tool Overview &amp; Device Placement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642223" y="3335298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Cisco Packet Tracer served as our primary simulation environment, allowing for virtual device deployment and organization.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42223" y="3903940"/>
            <a:ext cx="3389709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Physical Interconnections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642223" y="4523184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PC to Access Switch: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Straight-through cables.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42223" y="4880848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Inter-Switch Redundancy: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Crossover cables with STP enabled.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642223" y="5238512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Router-to-Switch Uplinks: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GigabitEthernet, straight-through cables.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642223" y="5596176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WAN Connection:</a:t>
            </a:r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Serial DCE/DTE cables after module installation.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642223" y="6164818"/>
            <a:ext cx="2752487" cy="344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Naming Conventions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642223" y="6784062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Consistent device naming was crucial for clarity and streamlined teamwork throughout the project.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642223" y="7283887"/>
            <a:ext cx="13345954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role involved meticulously bringing the network design to life within the simulation, ensuring proper physical connectivity and configuration readiness.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9364" y="595313"/>
            <a:ext cx="9605962" cy="5619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VLAN Implementation &amp; Inter-VLAN Routing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9364" y="1516856"/>
            <a:ext cx="1337167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Ziad Yasser -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VLAN Configuration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831652" y="2006798"/>
            <a:ext cx="22860" cy="5137428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5" name="Shape 3"/>
          <p:cNvSpPr/>
          <p:nvPr/>
        </p:nvSpPr>
        <p:spPr>
          <a:xfrm>
            <a:off x="1011079" y="2197656"/>
            <a:ext cx="539472" cy="22860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6" name="Shape 4"/>
          <p:cNvSpPr/>
          <p:nvPr/>
        </p:nvSpPr>
        <p:spPr>
          <a:xfrm>
            <a:off x="629364" y="2006798"/>
            <a:ext cx="404574" cy="404574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96813" y="2074247"/>
            <a:ext cx="269677" cy="2696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730812" y="2068592"/>
            <a:ext cx="2247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Purpose of VLANs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730812" y="2457450"/>
            <a:ext cx="1227022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VLANs improve network performance, security, and effectively segment broadcast domains, preventing network congestion.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011079" y="3295531"/>
            <a:ext cx="539472" cy="22860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629364" y="3104674"/>
            <a:ext cx="404574" cy="404574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813" y="3172123"/>
            <a:ext cx="269677" cy="269677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730812" y="3166467"/>
            <a:ext cx="2247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VLAN Structure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730812" y="3555325"/>
            <a:ext cx="1227022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Branch 1: VLAN 10 (HR), VLAN 20 (IT), VLAN 30 (Sales). Branch 2: VLAN 40 (HR), VLAN 50 (IT), VLAN 60 (Sales).</a:t>
            </a:r>
            <a:endParaRPr lang="en-US" sz="1400" dirty="0"/>
          </a:p>
        </p:txBody>
      </p:sp>
      <p:sp>
        <p:nvSpPr>
          <p:cNvPr id="15" name="Shape 11"/>
          <p:cNvSpPr/>
          <p:nvPr/>
        </p:nvSpPr>
        <p:spPr>
          <a:xfrm>
            <a:off x="1011079" y="4393406"/>
            <a:ext cx="539472" cy="22860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16" name="Shape 12"/>
          <p:cNvSpPr/>
          <p:nvPr/>
        </p:nvSpPr>
        <p:spPr>
          <a:xfrm>
            <a:off x="629364" y="4202549"/>
            <a:ext cx="404574" cy="404574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6813" y="4269998"/>
            <a:ext cx="269677" cy="269677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1730812" y="4264342"/>
            <a:ext cx="2247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Port Assignment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1730812" y="4653201"/>
            <a:ext cx="1227022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Switch ports were meticulously assigned to specific VLANs (e.g., Fa0/1-6 for HR VLAN 10) to ensure logical separation.</a:t>
            </a:r>
            <a:endParaRPr lang="en-US" sz="1400" dirty="0"/>
          </a:p>
        </p:txBody>
      </p:sp>
      <p:sp>
        <p:nvSpPr>
          <p:cNvPr id="20" name="Shape 15"/>
          <p:cNvSpPr/>
          <p:nvPr/>
        </p:nvSpPr>
        <p:spPr>
          <a:xfrm>
            <a:off x="1011079" y="5491282"/>
            <a:ext cx="539472" cy="22860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21" name="Shape 16"/>
          <p:cNvSpPr/>
          <p:nvPr/>
        </p:nvSpPr>
        <p:spPr>
          <a:xfrm>
            <a:off x="629364" y="5300424"/>
            <a:ext cx="404574" cy="404574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813" y="5367873"/>
            <a:ext cx="269677" cy="269677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1730812" y="5362218"/>
            <a:ext cx="2247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Inter-VLAN Routing</a:t>
            </a:r>
            <a:endParaRPr lang="en-US" sz="1750" dirty="0"/>
          </a:p>
        </p:txBody>
      </p:sp>
      <p:sp>
        <p:nvSpPr>
          <p:cNvPr id="24" name="Text 18"/>
          <p:cNvSpPr/>
          <p:nvPr/>
        </p:nvSpPr>
        <p:spPr>
          <a:xfrm>
            <a:off x="1730812" y="5751076"/>
            <a:ext cx="12270224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Router sub-interfaces with 802.1Q encapsulation act as gateways, allowing communication between departments while maintaining logical separation.</a:t>
            </a:r>
            <a:endParaRPr lang="en-US" sz="1400" dirty="0"/>
          </a:p>
        </p:txBody>
      </p:sp>
      <p:sp>
        <p:nvSpPr>
          <p:cNvPr id="25" name="Shape 19"/>
          <p:cNvSpPr/>
          <p:nvPr/>
        </p:nvSpPr>
        <p:spPr>
          <a:xfrm>
            <a:off x="1011079" y="6589157"/>
            <a:ext cx="539472" cy="22860"/>
          </a:xfrm>
          <a:prstGeom prst="roundRect">
            <a:avLst>
              <a:gd name="adj" fmla="val 118000"/>
            </a:avLst>
          </a:prstGeom>
          <a:solidFill>
            <a:srgbClr val="CFD2D8"/>
          </a:solidFill>
          <a:ln/>
        </p:spPr>
      </p:sp>
      <p:sp>
        <p:nvSpPr>
          <p:cNvPr id="26" name="Shape 20"/>
          <p:cNvSpPr/>
          <p:nvPr/>
        </p:nvSpPr>
        <p:spPr>
          <a:xfrm>
            <a:off x="629364" y="6398300"/>
            <a:ext cx="404574" cy="404574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6813" y="6465749"/>
            <a:ext cx="269677" cy="269677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1730812" y="6460093"/>
            <a:ext cx="2247781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Verification</a:t>
            </a:r>
            <a:endParaRPr lang="en-US" sz="1750" dirty="0"/>
          </a:p>
        </p:txBody>
      </p:sp>
      <p:sp>
        <p:nvSpPr>
          <p:cNvPr id="29" name="Text 22"/>
          <p:cNvSpPr/>
          <p:nvPr/>
        </p:nvSpPr>
        <p:spPr>
          <a:xfrm>
            <a:off x="1730812" y="6848951"/>
            <a:ext cx="12270224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Utilising the 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vlan brief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command confirmed correct VLAN configurations and port assignments across all switches.</a:t>
            </a:r>
            <a:endParaRPr lang="en-US" sz="1400" dirty="0"/>
          </a:p>
        </p:txBody>
      </p:sp>
      <p:sp>
        <p:nvSpPr>
          <p:cNvPr id="30" name="Text 23"/>
          <p:cNvSpPr/>
          <p:nvPr/>
        </p:nvSpPr>
        <p:spPr>
          <a:xfrm>
            <a:off x="629364" y="7346513"/>
            <a:ext cx="13371671" cy="287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focus was on logically segmenting the network and enabling controlled, efficient communication between these distinct segments.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1986" y="512207"/>
            <a:ext cx="8684895" cy="58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IP Addressing &amp; Core Network Services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51986" y="1373743"/>
            <a:ext cx="13326427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Mohamed Amgad - 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DHCP, DNS, NAT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1986" y="1881426"/>
            <a:ext cx="6570107" cy="2414588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0" y="2067639"/>
            <a:ext cx="558760" cy="558760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11191" y="2221230"/>
            <a:ext cx="251460" cy="2514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772728" y="2812613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IP Address Planning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8200" y="3215402"/>
            <a:ext cx="6197679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/24 subnets were chosen for each VLAN (e.g., 192.168.1.0/24 for HR Branch 1), providing sufficient addresses and simplified management. WAN link IPs were set as 10.0.0.0/24.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8307" y="1881426"/>
            <a:ext cx="6570107" cy="2414588"/>
          </a:xfrm>
          <a:prstGeom prst="roundRect">
            <a:avLst>
              <a:gd name="adj" fmla="val 1157"/>
            </a:avLst>
          </a:prstGeom>
          <a:solidFill>
            <a:srgbClr val="E9ECF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3921" y="2067639"/>
            <a:ext cx="558760" cy="55876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67511" y="2221230"/>
            <a:ext cx="251460" cy="2514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529048" y="2812613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DHCP Configuration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7594521" y="3215402"/>
            <a:ext cx="6197679" cy="8943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Dedicated DHCP pools for each VLAN ensure automatic IP address assignment for client devices, including mask, gateway, and DNS server details, enhancing network efficiency.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651986" y="4482227"/>
            <a:ext cx="6570107" cy="2429828"/>
          </a:xfrm>
          <a:prstGeom prst="roundRect">
            <a:avLst>
              <a:gd name="adj" fmla="val 1150"/>
            </a:avLst>
          </a:prstGeom>
          <a:solidFill>
            <a:srgbClr val="E9ECF2"/>
          </a:solidFill>
          <a:ln/>
        </p:spPr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4668441"/>
            <a:ext cx="558760" cy="558760"/>
          </a:xfrm>
          <a:prstGeom prst="rect">
            <a:avLst/>
          </a:prstGeom>
        </p:spPr>
      </p:pic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1191" y="4822031"/>
            <a:ext cx="251460" cy="25146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2772728" y="5413415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DNS Configuration</a:t>
            </a:r>
            <a:endParaRPr lang="en-US" sz="1800" dirty="0"/>
          </a:p>
        </p:txBody>
      </p:sp>
      <p:sp>
        <p:nvSpPr>
          <p:cNvPr id="18" name="Text 10"/>
          <p:cNvSpPr/>
          <p:nvPr/>
        </p:nvSpPr>
        <p:spPr>
          <a:xfrm>
            <a:off x="838200" y="5816203"/>
            <a:ext cx="6197679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shared server in Branch 1 acts as the DNS server, enabling human-readable domain names (e.g., </a:t>
            </a:r>
            <a:pPr algn="ctr" indent="0" marL="0">
              <a:lnSpc>
                <a:spcPts val="2300"/>
              </a:lnSpc>
              <a:buNone/>
            </a:pPr>
            <a:r>
              <a:rPr lang="en-US" sz="1450" u="sng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www.company.local</a:t>
            </a:r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 easy access.</a:t>
            </a:r>
            <a:endParaRPr lang="en-US" sz="1450" dirty="0"/>
          </a:p>
        </p:txBody>
      </p:sp>
      <p:sp>
        <p:nvSpPr>
          <p:cNvPr id="19" name="Shape 11"/>
          <p:cNvSpPr/>
          <p:nvPr/>
        </p:nvSpPr>
        <p:spPr>
          <a:xfrm>
            <a:off x="7408307" y="4482227"/>
            <a:ext cx="6570107" cy="2429828"/>
          </a:xfrm>
          <a:prstGeom prst="roundRect">
            <a:avLst>
              <a:gd name="adj" fmla="val 1150"/>
            </a:avLst>
          </a:prstGeom>
          <a:solidFill>
            <a:srgbClr val="E9ECF2"/>
          </a:solidFill>
          <a:ln/>
        </p:spPr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3921" y="4668441"/>
            <a:ext cx="558760" cy="558760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67511" y="4822031"/>
            <a:ext cx="251460" cy="25146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9529048" y="5413415"/>
            <a:ext cx="2328624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NAT Implementation</a:t>
            </a:r>
            <a:endParaRPr lang="en-US" sz="1800" dirty="0"/>
          </a:p>
        </p:txBody>
      </p:sp>
      <p:sp>
        <p:nvSpPr>
          <p:cNvPr id="23" name="Text 13"/>
          <p:cNvSpPr/>
          <p:nvPr/>
        </p:nvSpPr>
        <p:spPr>
          <a:xfrm>
            <a:off x="7594521" y="5816203"/>
            <a:ext cx="6197679" cy="909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Address Translation (NAT) allows private IP addresses within our network to access the public internet, demonstrated through </a:t>
            </a:r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ip nat translations</a:t>
            </a:r>
            <a:pPr algn="ct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50" dirty="0"/>
          </a:p>
        </p:txBody>
      </p:sp>
      <p:sp>
        <p:nvSpPr>
          <p:cNvPr id="24" name="Text 14"/>
          <p:cNvSpPr/>
          <p:nvPr/>
        </p:nvSpPr>
        <p:spPr>
          <a:xfrm>
            <a:off x="651986" y="7121604"/>
            <a:ext cx="13326427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responsibility was to ensure efficient and seamless network communication through automated addressing, reliable name resolution, and external connectivity enablement.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140" y="913328"/>
            <a:ext cx="10724912" cy="659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Network Security Measures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140" y="1995488"/>
            <a:ext cx="1315212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Adham Ashraf -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ACL, Port Security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39140" y="2782014"/>
            <a:ext cx="4068961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Access Control Lists (ACLs)</a:t>
            </a:r>
            <a:endParaRPr lang="en-US" sz="2450" dirty="0"/>
          </a:p>
        </p:txBody>
      </p:sp>
      <p:sp>
        <p:nvSpPr>
          <p:cNvPr id="5" name="Text 3"/>
          <p:cNvSpPr/>
          <p:nvPr/>
        </p:nvSpPr>
        <p:spPr>
          <a:xfrm>
            <a:off x="739140" y="3389114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Enforce a "Least Privilege" security model.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39140" y="3800832"/>
            <a:ext cx="6318528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Extended ACL 100 applied inbound on the Sales sub-interface.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39140" y="4550450"/>
            <a:ext cx="6318528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Rules Example: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Deny Sales access to HR and IT, permitting all other traffic (e.g., internet access).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39140" y="5300067"/>
            <a:ext cx="6318528" cy="1028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access-lists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ping tests confirmed ACL effectiveness, blocking unauthorised inter-departmental communication.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580352" y="2782014"/>
            <a:ext cx="3167658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Port Security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7580352" y="3389114"/>
            <a:ext cx="6318528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Objective: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Prevent unauthorised devices from connecting to access ports.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7580352" y="4138732"/>
            <a:ext cx="6318528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Configured on access switch ports (Fa0/1-23).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580352" y="4550450"/>
            <a:ext cx="6318528" cy="1013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Settings: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Maximum 1 MAC address, violation mode set to shutdown, with sticky MAC learning for dynamic and secure port management.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80352" y="5637967"/>
            <a:ext cx="631852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Verification: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Successfully demonstrated port shutdown upon security violation, validated by 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highlight>
                  <a:srgbClr val="EEEFF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show port-security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output.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39140" y="6640354"/>
            <a:ext cx="13152120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role in fortifying the network against unauthorised access and ensuring data integrity at both Layer 2 and Layer 3 was crucial for project success.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1999" y="591503"/>
            <a:ext cx="7485817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Network Resilience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1999" y="1585317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 Adham Ashraf - 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257B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Testing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913090" y="2170867"/>
            <a:ext cx="30480" cy="4537710"/>
          </a:xfrm>
          <a:prstGeom prst="roundRect">
            <a:avLst>
              <a:gd name="adj" fmla="val 105753"/>
            </a:avLst>
          </a:prstGeom>
          <a:solidFill>
            <a:srgbClr val="CFD2D8"/>
          </a:solidFill>
          <a:ln/>
        </p:spPr>
      </p:sp>
      <p:sp>
        <p:nvSpPr>
          <p:cNvPr id="5" name="Shape 3"/>
          <p:cNvSpPr/>
          <p:nvPr/>
        </p:nvSpPr>
        <p:spPr>
          <a:xfrm>
            <a:off x="882610" y="2397323"/>
            <a:ext cx="429697" cy="30480"/>
          </a:xfrm>
          <a:prstGeom prst="roundRect">
            <a:avLst>
              <a:gd name="adj" fmla="val 105753"/>
            </a:avLst>
          </a:prstGeom>
          <a:solidFill>
            <a:srgbClr val="CFD2D8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2545" y="2332018"/>
            <a:ext cx="161092" cy="16109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772722" y="2244685"/>
            <a:ext cx="3724989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Spanning Tree Protocol (STP)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772722" y="2709267"/>
            <a:ext cx="1210568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STP prevents switching loops in redundant Layer 2 paths, ensuring network stability and preventing broadcast storms. It automatically blocks redundant links.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882610" y="4053126"/>
            <a:ext cx="429697" cy="30480"/>
          </a:xfrm>
          <a:prstGeom prst="roundRect">
            <a:avLst>
              <a:gd name="adj" fmla="val 105753"/>
            </a:avLst>
          </a:prstGeom>
          <a:solidFill>
            <a:srgbClr val="CFD2D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45" y="3987820"/>
            <a:ext cx="161092" cy="16109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772722" y="3900488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 Availability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772722" y="4365069"/>
            <a:ext cx="1210568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STP ensures high availability by activating backup links if a primary link fails, guaranteeing continuous network operation without manual intervention.</a:t>
            </a:r>
            <a:endParaRPr lang="en-US" sz="1650" dirty="0"/>
          </a:p>
        </p:txBody>
      </p:sp>
      <p:sp>
        <p:nvSpPr>
          <p:cNvPr id="13" name="Shape 9"/>
          <p:cNvSpPr/>
          <p:nvPr/>
        </p:nvSpPr>
        <p:spPr>
          <a:xfrm>
            <a:off x="882610" y="5708928"/>
            <a:ext cx="429697" cy="30480"/>
          </a:xfrm>
          <a:prstGeom prst="roundRect">
            <a:avLst>
              <a:gd name="adj" fmla="val 105753"/>
            </a:avLst>
          </a:prstGeom>
          <a:solidFill>
            <a:srgbClr val="CFD2D8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45" y="5643622"/>
            <a:ext cx="161092" cy="161092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772722" y="5556290"/>
            <a:ext cx="3873818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Broadcast &amp; Collision Domains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1772722" y="6020872"/>
            <a:ext cx="12105680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VLANs and switches efficiently manage broadcast and collision domains, reducing network traffic and enhancing overall performance and stability. We identified 7 broadcast domains (6 VLANs + 1 WAN).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751999" y="6950273"/>
            <a:ext cx="13126402" cy="687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 focus was on validating the robustness of the network, including the critical fault tolerance mechanisms that ensure continuous operation.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2025-12-08T01:19:03Z</dcterms:created>
  <dcterms:modified xsi:type="dcterms:W3CDTF">2025-12-08T01:19:03Z</dcterms:modified>
</cp:coreProperties>
</file>